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97B8F-B85D-4A9B-8D25-1BE6548161B3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73E56-54E1-4A5E-893E-98ADE65201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F7EC5-D300-425C-BAF9-05E5FE148E94}" type="datetimeFigureOut">
              <a:rPr lang="en-US" smtClean="0"/>
              <a:pPr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oleObject" Target="../embeddings/oleObject8.bin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</a:t>
            </a:r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No:15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28600" y="1752600"/>
            <a:ext cx="830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Topic: </a:t>
            </a:r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Power Flow </a:t>
            </a:r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Solution </a:t>
            </a:r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GS-Method-</a:t>
            </a:r>
            <a:r>
              <a:rPr lang="en-IN" sz="2400" b="1" dirty="0" smtClean="0">
                <a:solidFill>
                  <a:srgbClr val="0070C0"/>
                </a:solidFill>
                <a:latin typeface="Bookman Old Style" pitchFamily="18" charset="0"/>
              </a:rPr>
              <a:t>Algorithm</a:t>
            </a:r>
            <a:endParaRPr lang="en-IN" sz="2400" b="1" dirty="0">
              <a:solidFill>
                <a:srgbClr val="0070C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200" b="1" dirty="0" smtClean="0">
                <a:latin typeface="Bookman Old Style" pitchFamily="18" charset="0"/>
                <a:cs typeface="Times New Roman" pitchFamily="18" charset="0"/>
              </a:rPr>
              <a:t>CASE-I (1-slack bus and all other buses are PQ-buses)</a:t>
            </a:r>
            <a:endParaRPr lang="en-US" sz="2200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n-US" sz="2400" b="1" i="1" dirty="0" smtClean="0">
                <a:latin typeface="Bookman Old Style" pitchFamily="18" charset="0"/>
                <a:cs typeface="Times New Roman" pitchFamily="18" charset="0"/>
              </a:rPr>
              <a:t>Algorithm for power flow solution:</a:t>
            </a:r>
          </a:p>
          <a:p>
            <a:pPr lvl="0" algn="just"/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The slack bus voltage magnitude and angle are assumed, usually V</a:t>
            </a:r>
            <a:r>
              <a:rPr lang="en-US" sz="2400" baseline="-25000" dirty="0" smtClean="0">
                <a:latin typeface="Bookman Old Style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  <a:sym typeface="Symbol"/>
              </a:rPr>
              <a:t>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0</a:t>
            </a:r>
            <a:r>
              <a:rPr lang="en-US" sz="2400" baseline="30000" dirty="0" smtClean="0">
                <a:latin typeface="Bookman Old Style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p.u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. with the load profile known at each bus (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i.e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P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and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Q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Di</a:t>
            </a:r>
            <a:r>
              <a:rPr lang="en-US" sz="2400" baseline="-25000" dirty="0" smtClean="0">
                <a:latin typeface="Bookman Old Style" pitchFamily="18" charset="0"/>
                <a:cs typeface="Times New Roman" pitchFamily="18" charset="0"/>
              </a:rPr>
              <a:t>­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are known). </a:t>
            </a:r>
          </a:p>
          <a:p>
            <a:pPr lvl="0" algn="just"/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We allocate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P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and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Q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to all generating stations. With this step, bus injections (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P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i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+jQ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) are known at all buses other than the slack bus.</a:t>
            </a:r>
          </a:p>
          <a:p>
            <a:pPr lvl="0" algn="just"/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Form Y</a:t>
            </a:r>
            <a:r>
              <a:rPr lang="en-US" sz="2400" baseline="-25000" dirty="0" smtClean="0">
                <a:latin typeface="Bookman Old Style" pitchFamily="18" charset="0"/>
                <a:cs typeface="Times New Roman" pitchFamily="18" charset="0"/>
              </a:rPr>
              <a:t>BUS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using singular transformation method 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from 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the selected graph for the given one-line diagram of the power system.</a:t>
            </a:r>
          </a:p>
          <a:p>
            <a:pPr lvl="0" algn="just"/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Compute the bus voltages using the iterative voltage equation as</a:t>
            </a:r>
          </a:p>
          <a:p>
            <a:pPr algn="just"/>
            <a:endParaRPr lang="en-US" sz="2400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5635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Iterative steps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43000" y="914400"/>
          <a:ext cx="7162800" cy="1257300"/>
        </p:xfrm>
        <a:graphic>
          <a:graphicData uri="http://schemas.openxmlformats.org/presentationml/2006/ole">
            <p:oleObj spid="_x0000_s2050" name="Equation" r:id="rId3" imgW="3060360" imgH="53316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81000" y="2286000"/>
          <a:ext cx="3162300" cy="977900"/>
        </p:xfrm>
        <a:graphic>
          <a:graphicData uri="http://schemas.openxmlformats.org/presentationml/2006/ole">
            <p:oleObj spid="_x0000_s2051" name="Equation" r:id="rId4" imgW="838080" imgH="431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962400" y="2133600"/>
          <a:ext cx="4495800" cy="1066800"/>
        </p:xfrm>
        <a:graphic>
          <a:graphicData uri="http://schemas.openxmlformats.org/presentationml/2006/ole">
            <p:oleObj spid="_x0000_s2052" name="Equation" r:id="rId5" imgW="1739880" imgH="4316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200400" y="3352800"/>
          <a:ext cx="5715000" cy="762000"/>
        </p:xfrm>
        <a:graphic>
          <a:graphicData uri="http://schemas.openxmlformats.org/presentationml/2006/ole">
            <p:oleObj spid="_x0000_s2053" name="Equation" r:id="rId6" imgW="2286000" imgH="27936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524000" y="4343400"/>
          <a:ext cx="3602038" cy="609600"/>
        </p:xfrm>
        <a:graphic>
          <a:graphicData uri="http://schemas.openxmlformats.org/presentationml/2006/ole">
            <p:oleObj spid="_x0000_s2054" name="Equation" r:id="rId7" imgW="1295280" imgH="25380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524000" y="5105400"/>
          <a:ext cx="5715000" cy="685800"/>
        </p:xfrm>
        <a:graphic>
          <a:graphicData uri="http://schemas.openxmlformats.org/presentationml/2006/ole">
            <p:oleObj spid="_x0000_s2055" name="Equation" r:id="rId8" imgW="2044440" imgH="253800" progId="Equation.3">
              <p:embed/>
            </p:oleObj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1454150" y="5943600"/>
          <a:ext cx="5784850" cy="685800"/>
        </p:xfrm>
        <a:graphic>
          <a:graphicData uri="http://schemas.openxmlformats.org/presentationml/2006/ole">
            <p:oleObj spid="_x0000_s2056" name="Equation" r:id="rId9" imgW="2070000" imgH="2538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3505200"/>
            <a:ext cx="3233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dirty="0" smtClean="0">
                <a:latin typeface="Bookman Old Style" pitchFamily="18" charset="0"/>
              </a:rPr>
              <a:t>Check for the convergence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Line power Flows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14400" y="1524000"/>
          <a:ext cx="6248400" cy="609600"/>
        </p:xfrm>
        <a:graphic>
          <a:graphicData uri="http://schemas.openxmlformats.org/presentationml/2006/ole">
            <p:oleObj spid="_x0000_s3074" name="Equation" r:id="rId3" imgW="2095200" imgH="2286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09600" y="3124200"/>
          <a:ext cx="7848600" cy="685800"/>
        </p:xfrm>
        <a:graphic>
          <a:graphicData uri="http://schemas.openxmlformats.org/presentationml/2006/ole">
            <p:oleObj spid="_x0000_s3075" name="Equation" r:id="rId4" imgW="2908080" imgH="241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22860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latin typeface="Bookman Old Style" pitchFamily="18" charset="0"/>
              </a:rPr>
              <a:t>Compute the power flow from the obtained bus voltages in </a:t>
            </a:r>
          </a:p>
          <a:p>
            <a:pPr lvl="0"/>
            <a:r>
              <a:rPr lang="en-US" sz="2000" dirty="0" smtClean="0">
                <a:latin typeface="Bookman Old Style" pitchFamily="18" charset="0"/>
              </a:rPr>
              <a:t>step-3 and currents from step-5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914400"/>
            <a:ext cx="861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latin typeface="Bookman Old Style" pitchFamily="18" charset="0"/>
              </a:rPr>
              <a:t>Compute the line flow from the obtained bus voltages in step-3</a:t>
            </a:r>
          </a:p>
        </p:txBody>
      </p:sp>
      <p:grpSp>
        <p:nvGrpSpPr>
          <p:cNvPr id="7" name="Group 81"/>
          <p:cNvGrpSpPr/>
          <p:nvPr/>
        </p:nvGrpSpPr>
        <p:grpSpPr>
          <a:xfrm>
            <a:off x="666750" y="4165585"/>
            <a:ext cx="7558840" cy="2082815"/>
            <a:chOff x="666750" y="1714485"/>
            <a:chExt cx="7558840" cy="2082815"/>
          </a:xfrm>
        </p:grpSpPr>
        <p:sp>
          <p:nvSpPr>
            <p:cNvPr id="43" name="Rectangle 2"/>
            <p:cNvSpPr>
              <a:spLocks noChangeArrowheads="1"/>
            </p:cNvSpPr>
            <p:nvPr/>
          </p:nvSpPr>
          <p:spPr bwMode="auto">
            <a:xfrm>
              <a:off x="3114675" y="2170113"/>
              <a:ext cx="1133475" cy="76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3"/>
            <p:cNvSpPr>
              <a:spLocks noChangeArrowheads="1"/>
            </p:cNvSpPr>
            <p:nvPr/>
          </p:nvSpPr>
          <p:spPr bwMode="auto">
            <a:xfrm rot="16200000">
              <a:off x="2283619" y="2866232"/>
              <a:ext cx="719137" cy="76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"/>
            <p:cNvSpPr>
              <a:spLocks noChangeArrowheads="1"/>
            </p:cNvSpPr>
            <p:nvPr/>
          </p:nvSpPr>
          <p:spPr bwMode="auto">
            <a:xfrm rot="16200000">
              <a:off x="4383881" y="2885282"/>
              <a:ext cx="719137" cy="76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46" name="AutoShape 5"/>
            <p:cNvCxnSpPr>
              <a:cxnSpLocks noChangeShapeType="1"/>
            </p:cNvCxnSpPr>
            <p:nvPr/>
          </p:nvCxnSpPr>
          <p:spPr bwMode="auto">
            <a:xfrm>
              <a:off x="1200150" y="1946275"/>
              <a:ext cx="5429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7" name="AutoShape 6"/>
            <p:cNvCxnSpPr>
              <a:cxnSpLocks noChangeShapeType="1"/>
            </p:cNvCxnSpPr>
            <p:nvPr/>
          </p:nvCxnSpPr>
          <p:spPr bwMode="auto">
            <a:xfrm>
              <a:off x="5695950" y="1946275"/>
              <a:ext cx="5429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8" name="AutoShape 7"/>
            <p:cNvCxnSpPr>
              <a:cxnSpLocks noChangeShapeType="1"/>
            </p:cNvCxnSpPr>
            <p:nvPr/>
          </p:nvCxnSpPr>
          <p:spPr bwMode="auto">
            <a:xfrm>
              <a:off x="1266825" y="1955800"/>
              <a:ext cx="0" cy="257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9" name="AutoShape 8"/>
            <p:cNvCxnSpPr>
              <a:cxnSpLocks noChangeShapeType="1"/>
            </p:cNvCxnSpPr>
            <p:nvPr/>
          </p:nvCxnSpPr>
          <p:spPr bwMode="auto">
            <a:xfrm>
              <a:off x="1590675" y="1946275"/>
              <a:ext cx="0" cy="257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0" name="AutoShape 9"/>
            <p:cNvCxnSpPr>
              <a:cxnSpLocks noChangeShapeType="1"/>
            </p:cNvCxnSpPr>
            <p:nvPr/>
          </p:nvCxnSpPr>
          <p:spPr bwMode="auto">
            <a:xfrm>
              <a:off x="1600200" y="2208213"/>
              <a:ext cx="7524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1" name="AutoShape 10"/>
            <p:cNvCxnSpPr>
              <a:cxnSpLocks noChangeShapeType="1"/>
            </p:cNvCxnSpPr>
            <p:nvPr/>
          </p:nvCxnSpPr>
          <p:spPr bwMode="auto">
            <a:xfrm>
              <a:off x="5762625" y="1955800"/>
              <a:ext cx="0" cy="257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2" name="AutoShape 11"/>
            <p:cNvCxnSpPr>
              <a:cxnSpLocks noChangeShapeType="1"/>
            </p:cNvCxnSpPr>
            <p:nvPr/>
          </p:nvCxnSpPr>
          <p:spPr bwMode="auto">
            <a:xfrm>
              <a:off x="6162675" y="1955800"/>
              <a:ext cx="0" cy="257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3" name="AutoShape 12"/>
            <p:cNvCxnSpPr>
              <a:cxnSpLocks noChangeShapeType="1"/>
            </p:cNvCxnSpPr>
            <p:nvPr/>
          </p:nvCxnSpPr>
          <p:spPr bwMode="auto">
            <a:xfrm>
              <a:off x="6162675" y="2217738"/>
              <a:ext cx="6000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4" name="AutoShape 13"/>
            <p:cNvCxnSpPr>
              <a:cxnSpLocks noChangeShapeType="1"/>
            </p:cNvCxnSpPr>
            <p:nvPr/>
          </p:nvCxnSpPr>
          <p:spPr bwMode="auto">
            <a:xfrm>
              <a:off x="666750" y="2217738"/>
              <a:ext cx="6000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5" name="AutoShape 14"/>
            <p:cNvCxnSpPr>
              <a:cxnSpLocks noChangeShapeType="1"/>
            </p:cNvCxnSpPr>
            <p:nvPr/>
          </p:nvCxnSpPr>
          <p:spPr bwMode="auto">
            <a:xfrm flipV="1">
              <a:off x="4752975" y="2217738"/>
              <a:ext cx="0" cy="3381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56" name="AutoShape 15"/>
            <p:cNvCxnSpPr>
              <a:cxnSpLocks noChangeShapeType="1"/>
            </p:cNvCxnSpPr>
            <p:nvPr/>
          </p:nvCxnSpPr>
          <p:spPr bwMode="auto">
            <a:xfrm flipV="1">
              <a:off x="2643188" y="2208213"/>
              <a:ext cx="1587" cy="3381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57" name="AutoShape 16"/>
            <p:cNvCxnSpPr>
              <a:cxnSpLocks noChangeShapeType="1"/>
            </p:cNvCxnSpPr>
            <p:nvPr/>
          </p:nvCxnSpPr>
          <p:spPr bwMode="auto">
            <a:xfrm flipV="1">
              <a:off x="2633663" y="3273425"/>
              <a:ext cx="1587" cy="3365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8" name="AutoShape 17"/>
            <p:cNvCxnSpPr>
              <a:cxnSpLocks noChangeShapeType="1"/>
            </p:cNvCxnSpPr>
            <p:nvPr/>
          </p:nvCxnSpPr>
          <p:spPr bwMode="auto">
            <a:xfrm flipV="1">
              <a:off x="4752975" y="3292475"/>
              <a:ext cx="0" cy="3365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4592638" y="3657600"/>
              <a:ext cx="350837" cy="139700"/>
              <a:chOff x="4740" y="5475"/>
              <a:chExt cx="885" cy="736"/>
            </a:xfrm>
          </p:grpSpPr>
          <p:cxnSp>
            <p:nvCxnSpPr>
              <p:cNvPr id="60" name="AutoShape 19"/>
              <p:cNvCxnSpPr>
                <a:cxnSpLocks noChangeShapeType="1"/>
              </p:cNvCxnSpPr>
              <p:nvPr/>
            </p:nvCxnSpPr>
            <p:spPr bwMode="auto">
              <a:xfrm>
                <a:off x="4740" y="5475"/>
                <a:ext cx="88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1" name="AutoShape 20"/>
              <p:cNvCxnSpPr>
                <a:cxnSpLocks noChangeShapeType="1"/>
              </p:cNvCxnSpPr>
              <p:nvPr/>
            </p:nvCxnSpPr>
            <p:spPr bwMode="auto">
              <a:xfrm>
                <a:off x="4860" y="5625"/>
                <a:ext cx="64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2" name="AutoShape 21"/>
              <p:cNvCxnSpPr>
                <a:cxnSpLocks noChangeShapeType="1"/>
              </p:cNvCxnSpPr>
              <p:nvPr/>
            </p:nvCxnSpPr>
            <p:spPr bwMode="auto">
              <a:xfrm>
                <a:off x="4920" y="5790"/>
                <a:ext cx="51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3" name="AutoShape 22"/>
              <p:cNvCxnSpPr>
                <a:cxnSpLocks noChangeShapeType="1"/>
              </p:cNvCxnSpPr>
              <p:nvPr/>
            </p:nvCxnSpPr>
            <p:spPr bwMode="auto">
              <a:xfrm>
                <a:off x="5010" y="5925"/>
                <a:ext cx="34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4" name="AutoShape 23"/>
              <p:cNvCxnSpPr>
                <a:cxnSpLocks noChangeShapeType="1"/>
              </p:cNvCxnSpPr>
              <p:nvPr/>
            </p:nvCxnSpPr>
            <p:spPr bwMode="auto">
              <a:xfrm>
                <a:off x="5055" y="6060"/>
                <a:ext cx="27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5" name="AutoShape 24"/>
              <p:cNvCxnSpPr>
                <a:cxnSpLocks noChangeShapeType="1"/>
              </p:cNvCxnSpPr>
              <p:nvPr/>
            </p:nvCxnSpPr>
            <p:spPr bwMode="auto">
              <a:xfrm>
                <a:off x="5130" y="6210"/>
                <a:ext cx="135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grpSp>
          <p:nvGrpSpPr>
            <p:cNvPr id="9" name="Group 25"/>
            <p:cNvGrpSpPr>
              <a:grpSpLocks/>
            </p:cNvGrpSpPr>
            <p:nvPr/>
          </p:nvGrpSpPr>
          <p:grpSpPr bwMode="auto">
            <a:xfrm>
              <a:off x="2466975" y="3629025"/>
              <a:ext cx="349250" cy="139700"/>
              <a:chOff x="4740" y="5475"/>
              <a:chExt cx="885" cy="736"/>
            </a:xfrm>
          </p:grpSpPr>
          <p:cxnSp>
            <p:nvCxnSpPr>
              <p:cNvPr id="67" name="AutoShape 26"/>
              <p:cNvCxnSpPr>
                <a:cxnSpLocks noChangeShapeType="1"/>
              </p:cNvCxnSpPr>
              <p:nvPr/>
            </p:nvCxnSpPr>
            <p:spPr bwMode="auto">
              <a:xfrm>
                <a:off x="4740" y="5475"/>
                <a:ext cx="88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8" name="AutoShape 27"/>
              <p:cNvCxnSpPr>
                <a:cxnSpLocks noChangeShapeType="1"/>
              </p:cNvCxnSpPr>
              <p:nvPr/>
            </p:nvCxnSpPr>
            <p:spPr bwMode="auto">
              <a:xfrm>
                <a:off x="4860" y="5625"/>
                <a:ext cx="64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9" name="AutoShape 28"/>
              <p:cNvCxnSpPr>
                <a:cxnSpLocks noChangeShapeType="1"/>
              </p:cNvCxnSpPr>
              <p:nvPr/>
            </p:nvCxnSpPr>
            <p:spPr bwMode="auto">
              <a:xfrm>
                <a:off x="4920" y="5790"/>
                <a:ext cx="51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0" name="AutoShape 29"/>
              <p:cNvCxnSpPr>
                <a:cxnSpLocks noChangeShapeType="1"/>
              </p:cNvCxnSpPr>
              <p:nvPr/>
            </p:nvCxnSpPr>
            <p:spPr bwMode="auto">
              <a:xfrm>
                <a:off x="5010" y="5925"/>
                <a:ext cx="34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1" name="AutoShape 30"/>
              <p:cNvCxnSpPr>
                <a:cxnSpLocks noChangeShapeType="1"/>
              </p:cNvCxnSpPr>
              <p:nvPr/>
            </p:nvCxnSpPr>
            <p:spPr bwMode="auto">
              <a:xfrm>
                <a:off x="5055" y="6060"/>
                <a:ext cx="27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2" name="AutoShape 31"/>
              <p:cNvCxnSpPr>
                <a:cxnSpLocks noChangeShapeType="1"/>
              </p:cNvCxnSpPr>
              <p:nvPr/>
            </p:nvCxnSpPr>
            <p:spPr bwMode="auto">
              <a:xfrm>
                <a:off x="5130" y="6210"/>
                <a:ext cx="135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cxnSp>
          <p:nvCxnSpPr>
            <p:cNvPr id="73" name="AutoShape 32"/>
            <p:cNvCxnSpPr>
              <a:cxnSpLocks noChangeShapeType="1"/>
            </p:cNvCxnSpPr>
            <p:nvPr/>
          </p:nvCxnSpPr>
          <p:spPr bwMode="auto">
            <a:xfrm>
              <a:off x="2362200" y="2208213"/>
              <a:ext cx="7524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4" name="AutoShape 33"/>
            <p:cNvCxnSpPr>
              <a:cxnSpLocks noChangeShapeType="1"/>
            </p:cNvCxnSpPr>
            <p:nvPr/>
          </p:nvCxnSpPr>
          <p:spPr bwMode="auto">
            <a:xfrm>
              <a:off x="4257675" y="2208213"/>
              <a:ext cx="7524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75" name="AutoShape 34"/>
            <p:cNvCxnSpPr>
              <a:cxnSpLocks noChangeShapeType="1"/>
            </p:cNvCxnSpPr>
            <p:nvPr/>
          </p:nvCxnSpPr>
          <p:spPr bwMode="auto">
            <a:xfrm>
              <a:off x="5010150" y="2208213"/>
              <a:ext cx="7524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76" name="AutoShape 35"/>
            <p:cNvCxnSpPr>
              <a:cxnSpLocks noChangeShapeType="1"/>
            </p:cNvCxnSpPr>
            <p:nvPr/>
          </p:nvCxnSpPr>
          <p:spPr bwMode="auto">
            <a:xfrm>
              <a:off x="923925" y="2398713"/>
              <a:ext cx="4381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7" name="AutoShape 36"/>
            <p:cNvCxnSpPr>
              <a:cxnSpLocks noChangeShapeType="1"/>
            </p:cNvCxnSpPr>
            <p:nvPr/>
          </p:nvCxnSpPr>
          <p:spPr bwMode="auto">
            <a:xfrm flipH="1">
              <a:off x="5829300" y="2346325"/>
              <a:ext cx="4095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pic>
          <p:nvPicPr>
            <p:cNvPr id="78" name="Picture 4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17590" y="1714485"/>
              <a:ext cx="7308000" cy="404263"/>
            </a:xfrm>
            <a:prstGeom prst="rect">
              <a:avLst/>
            </a:prstGeom>
            <a:noFill/>
          </p:spPr>
        </p:pic>
        <p:pic>
          <p:nvPicPr>
            <p:cNvPr id="79" name="Picture 50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86050" y="2428868"/>
              <a:ext cx="448111" cy="428628"/>
            </a:xfrm>
            <a:prstGeom prst="rect">
              <a:avLst/>
            </a:prstGeom>
            <a:noFill/>
          </p:spPr>
        </p:pic>
        <p:pic>
          <p:nvPicPr>
            <p:cNvPr id="80" name="Picture 5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86050" y="2857496"/>
              <a:ext cx="526043" cy="428628"/>
            </a:xfrm>
            <a:prstGeom prst="rect">
              <a:avLst/>
            </a:prstGeom>
            <a:noFill/>
          </p:spPr>
        </p:pic>
        <p:pic>
          <p:nvPicPr>
            <p:cNvPr id="81" name="Picture 54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000100" y="2643181"/>
              <a:ext cx="357190" cy="392909"/>
            </a:xfrm>
            <a:prstGeom prst="rect">
              <a:avLst/>
            </a:prstGeom>
            <a:noFill/>
          </p:spPr>
        </p:pic>
      </p:grpSp>
      <p:pic>
        <p:nvPicPr>
          <p:cNvPr id="84" name="Picture 4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866848" y="4114800"/>
            <a:ext cx="7429552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Convergence</a:t>
            </a:r>
            <a:endParaRPr lang="en-US" sz="22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Bookman Old Style" pitchFamily="18" charset="0"/>
              </a:rPr>
              <a:t>Acceleration of Convergence</a:t>
            </a:r>
          </a:p>
          <a:p>
            <a:r>
              <a:rPr lang="en-US" sz="2800" dirty="0" smtClean="0">
                <a:latin typeface="Bookman Old Style" pitchFamily="18" charset="0"/>
              </a:rPr>
              <a:t>Convergence in the gauss-</a:t>
            </a:r>
            <a:r>
              <a:rPr lang="en-US" sz="2800" dirty="0" err="1" smtClean="0">
                <a:latin typeface="Bookman Old Style" pitchFamily="18" charset="0"/>
              </a:rPr>
              <a:t>seidal</a:t>
            </a:r>
            <a:r>
              <a:rPr lang="en-US" sz="2800" dirty="0" smtClean="0">
                <a:latin typeface="Bookman Old Style" pitchFamily="18" charset="0"/>
              </a:rPr>
              <a:t> method can some times be </a:t>
            </a:r>
            <a:r>
              <a:rPr lang="en-US" sz="2000" b="1" i="1" dirty="0" smtClean="0">
                <a:solidFill>
                  <a:srgbClr val="C00000"/>
                </a:solidFill>
                <a:latin typeface="Bookman Old Style" pitchFamily="18" charset="0"/>
              </a:rPr>
              <a:t>speeded up by the use of the acceleration factor</a:t>
            </a:r>
            <a:endParaRPr lang="en-US" sz="2800" b="1" i="1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endParaRPr lang="en-US" sz="2800" dirty="0" smtClean="0">
              <a:latin typeface="Bookman Old Style" pitchFamily="18" charset="0"/>
            </a:endParaRPr>
          </a:p>
          <a:p>
            <a:endParaRPr lang="en-US" sz="2800" dirty="0" smtClean="0">
              <a:latin typeface="Bookman Old Style" pitchFamily="18" charset="0"/>
            </a:endParaRPr>
          </a:p>
          <a:p>
            <a:r>
              <a:rPr lang="en-US" sz="2800" dirty="0" smtClean="0">
                <a:latin typeface="Bookman Old Style" pitchFamily="18" charset="0"/>
              </a:rPr>
              <a:t>Where α is a real number (generally α = 1.6)</a:t>
            </a:r>
          </a:p>
          <a:p>
            <a:endParaRPr lang="en-US" sz="2800" dirty="0">
              <a:latin typeface="Bookman Old Style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00" y="3733800"/>
          <a:ext cx="3505200" cy="609600"/>
        </p:xfrm>
        <a:graphic>
          <a:graphicData uri="http://schemas.openxmlformats.org/presentationml/2006/ole">
            <p:oleObj spid="_x0000_s4098" name="Equation" r:id="rId3" imgW="15112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218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Equation</vt:lpstr>
      <vt:lpstr>Slide 1</vt:lpstr>
      <vt:lpstr>CASE-I (1-slack bus and all other buses are PQ-buses)</vt:lpstr>
      <vt:lpstr>Iterative steps</vt:lpstr>
      <vt:lpstr>Line power Flows</vt:lpstr>
      <vt:lpstr>Convergence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35</cp:revision>
  <dcterms:created xsi:type="dcterms:W3CDTF">2023-04-15T17:54:44Z</dcterms:created>
  <dcterms:modified xsi:type="dcterms:W3CDTF">2023-04-19T16:46:18Z</dcterms:modified>
</cp:coreProperties>
</file>